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sldSz cx="14630400" cy="8229600"/>
  <p:notesSz cx="6858000" cy="9144000"/>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bby Jasmer" initials="LJ" lastIdx="1" clrIdx="0"/>
  <p:cmAuthor id="1" name="Jeff Eischen" initials="JE" lastIdx="5" clrIdx="1"/>
  <p:cmAuthor id="2" name="Ross Olson"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336" y="-112"/>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1012F7-49EF-A540-B882-744E3F02EB60}" type="datetimeFigureOut">
              <a:rPr lang="en-US" smtClean="0"/>
              <a:t>7/16/15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BBDE6-E84C-D943-BE28-F682D3E02702}" type="slidenum">
              <a:rPr lang="en-US" smtClean="0"/>
              <a:t>‹#›</a:t>
            </a:fld>
            <a:endParaRPr lang="en-US"/>
          </a:p>
        </p:txBody>
      </p:sp>
    </p:spTree>
    <p:extLst>
      <p:ext uri="{BB962C8B-B14F-4D97-AF65-F5344CB8AC3E}">
        <p14:creationId xmlns:p14="http://schemas.microsoft.com/office/powerpoint/2010/main" val="1990270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1012F7-49EF-A540-B882-744E3F02EB60}" type="datetimeFigureOut">
              <a:rPr lang="en-US" smtClean="0"/>
              <a:t>7/16/15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BBDE6-E84C-D943-BE28-F682D3E02702}" type="slidenum">
              <a:rPr lang="en-US" smtClean="0"/>
              <a:t>‹#›</a:t>
            </a:fld>
            <a:endParaRPr lang="en-US"/>
          </a:p>
        </p:txBody>
      </p:sp>
    </p:spTree>
    <p:extLst>
      <p:ext uri="{BB962C8B-B14F-4D97-AF65-F5344CB8AC3E}">
        <p14:creationId xmlns:p14="http://schemas.microsoft.com/office/powerpoint/2010/main" val="1007898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1012F7-49EF-A540-B882-744E3F02EB60}" type="datetimeFigureOut">
              <a:rPr lang="en-US" smtClean="0"/>
              <a:t>7/16/15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BBDE6-E84C-D943-BE28-F682D3E02702}" type="slidenum">
              <a:rPr lang="en-US" smtClean="0"/>
              <a:t>‹#›</a:t>
            </a:fld>
            <a:endParaRPr lang="en-US"/>
          </a:p>
        </p:txBody>
      </p:sp>
    </p:spTree>
    <p:extLst>
      <p:ext uri="{BB962C8B-B14F-4D97-AF65-F5344CB8AC3E}">
        <p14:creationId xmlns:p14="http://schemas.microsoft.com/office/powerpoint/2010/main" val="7793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1012F7-49EF-A540-B882-744E3F02EB60}" type="datetimeFigureOut">
              <a:rPr lang="en-US" smtClean="0"/>
              <a:t>7/16/15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BBDE6-E84C-D943-BE28-F682D3E02702}" type="slidenum">
              <a:rPr lang="en-US" smtClean="0"/>
              <a:t>‹#›</a:t>
            </a:fld>
            <a:endParaRPr lang="en-US"/>
          </a:p>
        </p:txBody>
      </p:sp>
    </p:spTree>
    <p:extLst>
      <p:ext uri="{BB962C8B-B14F-4D97-AF65-F5344CB8AC3E}">
        <p14:creationId xmlns:p14="http://schemas.microsoft.com/office/powerpoint/2010/main" val="3472700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1012F7-49EF-A540-B882-744E3F02EB60}" type="datetimeFigureOut">
              <a:rPr lang="en-US" smtClean="0"/>
              <a:t>7/16/15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FBBDE6-E84C-D943-BE28-F682D3E02702}" type="slidenum">
              <a:rPr lang="en-US" smtClean="0"/>
              <a:t>‹#›</a:t>
            </a:fld>
            <a:endParaRPr lang="en-US"/>
          </a:p>
        </p:txBody>
      </p:sp>
    </p:spTree>
    <p:extLst>
      <p:ext uri="{BB962C8B-B14F-4D97-AF65-F5344CB8AC3E}">
        <p14:creationId xmlns:p14="http://schemas.microsoft.com/office/powerpoint/2010/main" val="230807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1" y="2305050"/>
            <a:ext cx="10411459"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1"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1012F7-49EF-A540-B882-744E3F02EB60}" type="datetimeFigureOut">
              <a:rPr lang="en-US" smtClean="0"/>
              <a:t>7/16/15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BBDE6-E84C-D943-BE28-F682D3E02702}" type="slidenum">
              <a:rPr lang="en-US" smtClean="0"/>
              <a:t>‹#›</a:t>
            </a:fld>
            <a:endParaRPr lang="en-US"/>
          </a:p>
        </p:txBody>
      </p:sp>
    </p:spTree>
    <p:extLst>
      <p:ext uri="{BB962C8B-B14F-4D97-AF65-F5344CB8AC3E}">
        <p14:creationId xmlns:p14="http://schemas.microsoft.com/office/powerpoint/2010/main" val="165041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1012F7-49EF-A540-B882-744E3F02EB60}" type="datetimeFigureOut">
              <a:rPr lang="en-US" smtClean="0"/>
              <a:t>7/16/15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FBBDE6-E84C-D943-BE28-F682D3E02702}" type="slidenum">
              <a:rPr lang="en-US" smtClean="0"/>
              <a:t>‹#›</a:t>
            </a:fld>
            <a:endParaRPr lang="en-US"/>
          </a:p>
        </p:txBody>
      </p:sp>
    </p:spTree>
    <p:extLst>
      <p:ext uri="{BB962C8B-B14F-4D97-AF65-F5344CB8AC3E}">
        <p14:creationId xmlns:p14="http://schemas.microsoft.com/office/powerpoint/2010/main" val="272441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1012F7-49EF-A540-B882-744E3F02EB60}" type="datetimeFigureOut">
              <a:rPr lang="en-US" smtClean="0"/>
              <a:t>7/16/15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FBBDE6-E84C-D943-BE28-F682D3E02702}" type="slidenum">
              <a:rPr lang="en-US" smtClean="0"/>
              <a:t>‹#›</a:t>
            </a:fld>
            <a:endParaRPr lang="en-US"/>
          </a:p>
        </p:txBody>
      </p:sp>
    </p:spTree>
    <p:extLst>
      <p:ext uri="{BB962C8B-B14F-4D97-AF65-F5344CB8AC3E}">
        <p14:creationId xmlns:p14="http://schemas.microsoft.com/office/powerpoint/2010/main" val="42639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1012F7-49EF-A540-B882-744E3F02EB60}" type="datetimeFigureOut">
              <a:rPr lang="en-US" smtClean="0"/>
              <a:t>7/16/15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FBBDE6-E84C-D943-BE28-F682D3E02702}" type="slidenum">
              <a:rPr lang="en-US" smtClean="0"/>
              <a:t>‹#›</a:t>
            </a:fld>
            <a:endParaRPr lang="en-US"/>
          </a:p>
        </p:txBody>
      </p:sp>
    </p:spTree>
    <p:extLst>
      <p:ext uri="{BB962C8B-B14F-4D97-AF65-F5344CB8AC3E}">
        <p14:creationId xmlns:p14="http://schemas.microsoft.com/office/powerpoint/2010/main" val="4019736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012F7-49EF-A540-B882-744E3F02EB60}" type="datetimeFigureOut">
              <a:rPr lang="en-US" smtClean="0"/>
              <a:t>7/16/15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BBDE6-E84C-D943-BE28-F682D3E02702}" type="slidenum">
              <a:rPr lang="en-US" smtClean="0"/>
              <a:t>‹#›</a:t>
            </a:fld>
            <a:endParaRPr lang="en-US"/>
          </a:p>
        </p:txBody>
      </p:sp>
    </p:spTree>
    <p:extLst>
      <p:ext uri="{BB962C8B-B14F-4D97-AF65-F5344CB8AC3E}">
        <p14:creationId xmlns:p14="http://schemas.microsoft.com/office/powerpoint/2010/main" val="381312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1012F7-49EF-A540-B882-744E3F02EB60}" type="datetimeFigureOut">
              <a:rPr lang="en-US" smtClean="0"/>
              <a:t>7/16/15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FBBDE6-E84C-D943-BE28-F682D3E02702}" type="slidenum">
              <a:rPr lang="en-US" smtClean="0"/>
              <a:t>‹#›</a:t>
            </a:fld>
            <a:endParaRPr lang="en-US"/>
          </a:p>
        </p:txBody>
      </p:sp>
    </p:spTree>
    <p:extLst>
      <p:ext uri="{BB962C8B-B14F-4D97-AF65-F5344CB8AC3E}">
        <p14:creationId xmlns:p14="http://schemas.microsoft.com/office/powerpoint/2010/main" val="28628358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671012F7-49EF-A540-B882-744E3F02EB60}" type="datetimeFigureOut">
              <a:rPr lang="en-US" smtClean="0"/>
              <a:t>7/16/15</a:t>
            </a:fld>
            <a:endParaRPr lang="en-US"/>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2BFBBDE6-E84C-D943-BE28-F682D3E02702}" type="slidenum">
              <a:rPr lang="en-US" smtClean="0"/>
              <a:t>‹#›</a:t>
            </a:fld>
            <a:endParaRPr lang="en-US"/>
          </a:p>
        </p:txBody>
      </p:sp>
    </p:spTree>
    <p:extLst>
      <p:ext uri="{BB962C8B-B14F-4D97-AF65-F5344CB8AC3E}">
        <p14:creationId xmlns:p14="http://schemas.microsoft.com/office/powerpoint/2010/main" val="2258626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5311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Just logo_gray.png"/>
          <p:cNvPicPr>
            <a:picLocks noChangeAspect="1"/>
          </p:cNvPicPr>
          <p:nvPr/>
        </p:nvPicPr>
        <p:blipFill>
          <a:blip r:embed="rId2">
            <a:alphaModFix amt="6000"/>
            <a:extLst>
              <a:ext uri="{28A0092B-C50C-407E-A947-70E740481C1C}">
                <a14:useLocalDpi xmlns:a14="http://schemas.microsoft.com/office/drawing/2010/main" val="0"/>
              </a:ext>
            </a:extLst>
          </a:blip>
          <a:stretch>
            <a:fillRect/>
          </a:stretch>
        </p:blipFill>
        <p:spPr>
          <a:xfrm>
            <a:off x="2890316" y="2274917"/>
            <a:ext cx="8077200" cy="6553200"/>
          </a:xfrm>
          <a:prstGeom prst="rect">
            <a:avLst/>
          </a:prstGeom>
        </p:spPr>
      </p:pic>
      <p:sp>
        <p:nvSpPr>
          <p:cNvPr id="6" name="TextBox 5"/>
          <p:cNvSpPr txBox="1"/>
          <p:nvPr/>
        </p:nvSpPr>
        <p:spPr>
          <a:xfrm>
            <a:off x="408732" y="1507115"/>
            <a:ext cx="12320336" cy="523220"/>
          </a:xfrm>
          <a:prstGeom prst="rect">
            <a:avLst/>
          </a:prstGeom>
          <a:noFill/>
        </p:spPr>
        <p:txBody>
          <a:bodyPr wrap="square" rtlCol="0">
            <a:spAutoFit/>
          </a:bodyPr>
          <a:lstStyle/>
          <a:p>
            <a:pPr>
              <a:spcAft>
                <a:spcPts val="700"/>
              </a:spcAft>
            </a:pPr>
            <a:r>
              <a:rPr lang="en-US" sz="2800" b="1" dirty="0" smtClean="0">
                <a:solidFill>
                  <a:srgbClr val="42C4DD"/>
                </a:solidFill>
                <a:latin typeface="Helvetica"/>
                <a:cs typeface="Helvetica"/>
              </a:rPr>
              <a:t>Sewell and AMI at Dallas Love Field Airport</a:t>
            </a:r>
            <a:endParaRPr lang="en-US" sz="2800" b="1" dirty="0" smtClean="0">
              <a:solidFill>
                <a:srgbClr val="7F7F7F"/>
              </a:solidFill>
              <a:latin typeface="Helvetica"/>
              <a:cs typeface="Helvetica"/>
            </a:endParaRPr>
          </a:p>
        </p:txBody>
      </p:sp>
      <p:sp>
        <p:nvSpPr>
          <p:cNvPr id="7" name="Content Placeholder 2"/>
          <p:cNvSpPr txBox="1">
            <a:spLocks/>
          </p:cNvSpPr>
          <p:nvPr/>
        </p:nvSpPr>
        <p:spPr>
          <a:xfrm>
            <a:off x="408732" y="2331637"/>
            <a:ext cx="13739949" cy="2545163"/>
          </a:xfrm>
          <a:prstGeom prst="rect">
            <a:avLst/>
          </a:prstGeom>
        </p:spPr>
        <p:txBody>
          <a:bodyPr vert="horz" lIns="130622" tIns="65311" rIns="130622" bIns="65311" rtlCol="0">
            <a:noAutofit/>
          </a:bodyPr>
          <a:lst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a:lstStyle>
          <a:p>
            <a:pPr marL="0" indent="0">
              <a:spcAft>
                <a:spcPts val="700"/>
              </a:spcAft>
              <a:buFont typeface="Arial"/>
              <a:buNone/>
            </a:pPr>
            <a:r>
              <a:rPr lang="en-US" sz="1800" b="1" dirty="0" smtClean="0">
                <a:solidFill>
                  <a:srgbClr val="42C4DD"/>
                </a:solidFill>
                <a:latin typeface="Helvetica"/>
                <a:cs typeface="Helvetica"/>
              </a:rPr>
              <a:t>Situation</a:t>
            </a:r>
            <a:endParaRPr lang="en-US" sz="1800" b="1" dirty="0" smtClean="0">
              <a:solidFill>
                <a:srgbClr val="7F7F7F"/>
              </a:solidFill>
              <a:latin typeface="Helvetica"/>
              <a:cs typeface="Helvetica"/>
            </a:endParaRPr>
          </a:p>
          <a:p>
            <a:pPr marL="0" indent="0">
              <a:buNone/>
            </a:pPr>
            <a:r>
              <a:rPr lang="en-US" sz="1400" dirty="0">
                <a:latin typeface="Helvetica" panose="020B0604020202020204" pitchFamily="34" charset="0"/>
                <a:cs typeface="Helvetica" panose="020B0604020202020204" pitchFamily="34" charset="0"/>
              </a:rPr>
              <a:t>Sewell Automotive, a premier luxury auto dealership based in </a:t>
            </a:r>
            <a:r>
              <a:rPr lang="en-US" sz="1400" dirty="0" smtClean="0">
                <a:latin typeface="Helvetica" panose="020B0604020202020204" pitchFamily="34" charset="0"/>
                <a:cs typeface="Helvetica" panose="020B0604020202020204" pitchFamily="34" charset="0"/>
              </a:rPr>
              <a:t>Dallas, </a:t>
            </a:r>
            <a:r>
              <a:rPr lang="en-US" sz="1400" dirty="0">
                <a:latin typeface="Helvetica" panose="020B0604020202020204" pitchFamily="34" charset="0"/>
                <a:cs typeface="Helvetica" panose="020B0604020202020204" pitchFamily="34" charset="0"/>
              </a:rPr>
              <a:t>Texas, sets the standard for developing innovative ways to distinguish their brand from the </a:t>
            </a:r>
            <a:r>
              <a:rPr lang="en-US" sz="1400" dirty="0" smtClean="0">
                <a:latin typeface="Helvetica" panose="020B0604020202020204" pitchFamily="34" charset="0"/>
                <a:cs typeface="Helvetica" panose="020B0604020202020204" pitchFamily="34" charset="0"/>
              </a:rPr>
              <a:t>crowd. Dallas </a:t>
            </a:r>
            <a:r>
              <a:rPr lang="en-US" sz="1400" dirty="0">
                <a:latin typeface="Helvetica" panose="020B0604020202020204" pitchFamily="34" charset="0"/>
                <a:cs typeface="Helvetica" panose="020B0604020202020204" pitchFamily="34" charset="0"/>
              </a:rPr>
              <a:t>Love Field is going through unprecedented passenger growth </a:t>
            </a:r>
            <a:r>
              <a:rPr lang="en-US" sz="1400" dirty="0" smtClean="0">
                <a:latin typeface="Helvetica" panose="020B0604020202020204" pitchFamily="34" charset="0"/>
                <a:cs typeface="Helvetica" panose="020B0604020202020204" pitchFamily="34" charset="0"/>
              </a:rPr>
              <a:t>in the millions with 52% more passengers in Jan-May 2015 over the same period last year. The </a:t>
            </a:r>
            <a:r>
              <a:rPr lang="en-US" sz="1400" dirty="0">
                <a:latin typeface="Helvetica" panose="020B0604020202020204" pitchFamily="34" charset="0"/>
                <a:cs typeface="Helvetica" panose="020B0604020202020204" pitchFamily="34" charset="0"/>
              </a:rPr>
              <a:t>objective was to offer a VIP level of travel experience to Sewell customers.</a:t>
            </a:r>
          </a:p>
          <a:p>
            <a:pPr marL="0" indent="0" algn="just">
              <a:buNone/>
            </a:pPr>
            <a:endParaRPr lang="en-US" sz="1400" b="0" dirty="0" smtClean="0">
              <a:solidFill>
                <a:schemeClr val="tx1"/>
              </a:solidFill>
              <a:latin typeface="Calibri" pitchFamily="34" charset="0"/>
              <a:cs typeface="Calibri" pitchFamily="34" charset="0"/>
            </a:endParaRPr>
          </a:p>
          <a:p>
            <a:pPr marL="0" indent="0">
              <a:spcAft>
                <a:spcPts val="700"/>
              </a:spcAft>
              <a:buFont typeface="Arial"/>
              <a:buNone/>
            </a:pPr>
            <a:r>
              <a:rPr lang="en-US" sz="1800" b="1" dirty="0" smtClean="0">
                <a:solidFill>
                  <a:srgbClr val="42C4DD"/>
                </a:solidFill>
                <a:latin typeface="Helvetica"/>
                <a:cs typeface="Helvetica"/>
              </a:rPr>
              <a:t>Tactics</a:t>
            </a:r>
          </a:p>
          <a:p>
            <a:pPr marL="0" indent="0">
              <a:buNone/>
            </a:pPr>
            <a:r>
              <a:rPr lang="en-US" sz="1400" dirty="0">
                <a:latin typeface="Helvetica" panose="020B0604020202020204" pitchFamily="34" charset="0"/>
                <a:cs typeface="Helvetica" panose="020B0604020202020204" pitchFamily="34" charset="0"/>
              </a:rPr>
              <a:t>AMI worked with the marketing team at Sewell to identify key non-traditional media assets and unique customer activations to make a significant impact on local consumers. In partnership with airport management we set out to integrate the Sewell brand with the very popular valet parking program managed by Parking Company of America. Entitlements and inventory include:  </a:t>
            </a:r>
            <a:endParaRPr lang="en-US" sz="1400" dirty="0" smtClean="0">
              <a:latin typeface="Helvetica" panose="020B0604020202020204" pitchFamily="34" charset="0"/>
              <a:cs typeface="Helvetica" panose="020B0604020202020204" pitchFamily="34" charset="0"/>
            </a:endParaRPr>
          </a:p>
          <a:p>
            <a:pPr marL="0" indent="0">
              <a:spcAft>
                <a:spcPts val="700"/>
              </a:spcAft>
              <a:buFont typeface="Arial"/>
              <a:buNone/>
            </a:pPr>
            <a:endParaRPr lang="en-US" sz="1400" b="1" dirty="0" smtClean="0">
              <a:solidFill>
                <a:srgbClr val="42C4DD"/>
              </a:solidFill>
              <a:latin typeface="Helvetica"/>
              <a:cs typeface="Helvetica"/>
            </a:endParaRPr>
          </a:p>
        </p:txBody>
      </p:sp>
      <p:pic>
        <p:nvPicPr>
          <p:cNvPr id="8" name="Picture 7" descr="ami_logo01(gray)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2545" y="406452"/>
            <a:ext cx="4266136" cy="1100663"/>
          </a:xfrm>
          <a:prstGeom prst="rect">
            <a:avLst/>
          </a:prstGeom>
        </p:spPr>
      </p:pic>
      <p:sp>
        <p:nvSpPr>
          <p:cNvPr id="2" name="TextBox 1"/>
          <p:cNvSpPr txBox="1"/>
          <p:nvPr/>
        </p:nvSpPr>
        <p:spPr>
          <a:xfrm>
            <a:off x="408732" y="4876800"/>
            <a:ext cx="13739949" cy="2031325"/>
          </a:xfrm>
          <a:prstGeom prst="rect">
            <a:avLst/>
          </a:prstGeom>
          <a:noFill/>
        </p:spPr>
        <p:txBody>
          <a:bodyPr wrap="square" numCol="2" rtlCol="0">
            <a:spAutoFit/>
          </a:bodyPr>
          <a:lstStyle/>
          <a:p>
            <a:pPr marL="285750" lvl="0" indent="-285750">
              <a:buFont typeface="Arial" panose="020B0604020202020204" pitchFamily="34" charset="0"/>
              <a:buChar char="•"/>
            </a:pPr>
            <a:r>
              <a:rPr lang="en-US" sz="1400" dirty="0">
                <a:latin typeface="Helvetica" panose="020B0604020202020204" pitchFamily="34" charset="0"/>
                <a:cs typeface="Helvetica" panose="020B0604020202020204" pitchFamily="34" charset="0"/>
              </a:rPr>
              <a:t>Sewell branded attendant uniforms</a:t>
            </a:r>
          </a:p>
          <a:p>
            <a:pPr marL="285750" lvl="0" indent="-285750">
              <a:buFont typeface="Arial" panose="020B0604020202020204" pitchFamily="34" charset="0"/>
              <a:buChar char="•"/>
            </a:pPr>
            <a:r>
              <a:rPr lang="en-US" sz="1400" dirty="0">
                <a:latin typeface="Helvetica" panose="020B0604020202020204" pitchFamily="34" charset="0"/>
                <a:cs typeface="Helvetica" panose="020B0604020202020204" pitchFamily="34" charset="0"/>
              </a:rPr>
              <a:t>Branded drop off/pick up locations</a:t>
            </a:r>
          </a:p>
          <a:p>
            <a:pPr marL="285750" lvl="0" indent="-285750">
              <a:buFont typeface="Arial" panose="020B0604020202020204" pitchFamily="34" charset="0"/>
              <a:buChar char="•"/>
            </a:pPr>
            <a:r>
              <a:rPr lang="en-US" sz="1400" dirty="0">
                <a:latin typeface="Helvetica" panose="020B0604020202020204" pitchFamily="34" charset="0"/>
                <a:cs typeface="Helvetica" panose="020B0604020202020204" pitchFamily="34" charset="0"/>
              </a:rPr>
              <a:t>Valet Parking – Brought to you by Sewell </a:t>
            </a:r>
          </a:p>
          <a:p>
            <a:pPr marL="285750" lvl="0" indent="-285750">
              <a:buFont typeface="Arial" panose="020B0604020202020204" pitchFamily="34" charset="0"/>
              <a:buChar char="•"/>
            </a:pPr>
            <a:r>
              <a:rPr lang="en-US" sz="1400" dirty="0">
                <a:latin typeface="Helvetica" panose="020B0604020202020204" pitchFamily="34" charset="0"/>
                <a:cs typeface="Helvetica" panose="020B0604020202020204" pitchFamily="34" charset="0"/>
              </a:rPr>
              <a:t>Surprise and delight activations </a:t>
            </a:r>
          </a:p>
          <a:p>
            <a:pPr marL="285750" lvl="0" indent="-285750">
              <a:buFont typeface="Arial" panose="020B0604020202020204" pitchFamily="34" charset="0"/>
              <a:buChar char="•"/>
            </a:pPr>
            <a:r>
              <a:rPr lang="en-US" sz="1400" dirty="0">
                <a:latin typeface="Helvetica" panose="020B0604020202020204" pitchFamily="34" charset="0"/>
                <a:cs typeface="Helvetica" panose="020B0604020202020204" pitchFamily="34" charset="0"/>
              </a:rPr>
              <a:t>Social media </a:t>
            </a:r>
            <a:r>
              <a:rPr lang="en-US" sz="1400" dirty="0" smtClean="0">
                <a:latin typeface="Helvetica" panose="020B0604020202020204" pitchFamily="34" charset="0"/>
                <a:cs typeface="Helvetica" panose="020B0604020202020204" pitchFamily="34" charset="0"/>
              </a:rPr>
              <a:t>Integration</a:t>
            </a:r>
          </a:p>
          <a:p>
            <a:pPr marL="285750" lvl="0" indent="-285750">
              <a:buFont typeface="Arial" panose="020B0604020202020204" pitchFamily="34" charset="0"/>
              <a:buChar char="•"/>
            </a:pPr>
            <a:endParaRPr lang="en-US" sz="1400" dirty="0">
              <a:latin typeface="Helvetica" panose="020B0604020202020204" pitchFamily="34" charset="0"/>
              <a:cs typeface="Helvetica" panose="020B0604020202020204" pitchFamily="34" charset="0"/>
            </a:endParaRPr>
          </a:p>
          <a:p>
            <a:pPr marL="285750" lvl="0" indent="-285750">
              <a:buFont typeface="Arial" panose="020B0604020202020204" pitchFamily="34" charset="0"/>
              <a:buChar char="•"/>
            </a:pPr>
            <a:endParaRPr lang="en-US" sz="1400" dirty="0" smtClean="0">
              <a:latin typeface="Helvetica" panose="020B0604020202020204" pitchFamily="34" charset="0"/>
              <a:cs typeface="Helvetica" panose="020B0604020202020204" pitchFamily="34" charset="0"/>
            </a:endParaRPr>
          </a:p>
          <a:p>
            <a:pPr marL="285750" lvl="0" indent="-285750">
              <a:buFont typeface="Arial" panose="020B0604020202020204" pitchFamily="34" charset="0"/>
              <a:buChar char="•"/>
            </a:pPr>
            <a:endParaRPr lang="en-US" sz="1400" dirty="0">
              <a:latin typeface="Helvetica" panose="020B0604020202020204" pitchFamily="34" charset="0"/>
              <a:cs typeface="Helvetica" panose="020B0604020202020204" pitchFamily="34" charset="0"/>
            </a:endParaRPr>
          </a:p>
          <a:p>
            <a:pPr lvl="0"/>
            <a:endParaRPr lang="en-US" sz="1400" dirty="0">
              <a:latin typeface="Helvetica" panose="020B0604020202020204" pitchFamily="34" charset="0"/>
              <a:cs typeface="Helvetica" panose="020B0604020202020204" pitchFamily="34" charset="0"/>
            </a:endParaRPr>
          </a:p>
          <a:p>
            <a:pPr marL="285750" lvl="0" indent="-285750">
              <a:buFont typeface="Arial" panose="020B0604020202020204" pitchFamily="34" charset="0"/>
              <a:buChar char="•"/>
            </a:pPr>
            <a:r>
              <a:rPr lang="en-US" sz="1400" dirty="0">
                <a:latin typeface="Helvetica" panose="020B0604020202020204" pitchFamily="34" charset="0"/>
                <a:cs typeface="Helvetica" panose="020B0604020202020204" pitchFamily="34" charset="0"/>
              </a:rPr>
              <a:t>Special benefits for Sewell Customers</a:t>
            </a:r>
          </a:p>
          <a:p>
            <a:pPr marL="285750" lvl="0" indent="-285750">
              <a:buFont typeface="Arial" panose="020B0604020202020204" pitchFamily="34" charset="0"/>
              <a:buChar char="•"/>
            </a:pPr>
            <a:r>
              <a:rPr lang="en-US" sz="1400" dirty="0">
                <a:latin typeface="Helvetica" panose="020B0604020202020204" pitchFamily="34" charset="0"/>
                <a:cs typeface="Helvetica" panose="020B0604020202020204" pitchFamily="34" charset="0"/>
              </a:rPr>
              <a:t>Automobile Display – Cadillac, GMC, Lexus</a:t>
            </a:r>
          </a:p>
          <a:p>
            <a:pPr marL="285750" lvl="0" indent="-285750">
              <a:buFont typeface="Arial" panose="020B0604020202020204" pitchFamily="34" charset="0"/>
              <a:buChar char="•"/>
            </a:pPr>
            <a:r>
              <a:rPr lang="en-US" sz="1400" dirty="0">
                <a:latin typeface="Helvetica" panose="020B0604020202020204" pitchFamily="34" charset="0"/>
                <a:cs typeface="Helvetica" panose="020B0604020202020204" pitchFamily="34" charset="0"/>
              </a:rPr>
              <a:t>Text to retrieve Capabilities</a:t>
            </a:r>
          </a:p>
          <a:p>
            <a:pPr marL="285750" lvl="0" indent="-285750">
              <a:buFont typeface="Arial" panose="020B0604020202020204" pitchFamily="34" charset="0"/>
              <a:buChar char="•"/>
            </a:pPr>
            <a:r>
              <a:rPr lang="en-US" sz="1400" dirty="0">
                <a:latin typeface="Helvetica" panose="020B0604020202020204" pitchFamily="34" charset="0"/>
                <a:cs typeface="Helvetica" panose="020B0604020202020204" pitchFamily="34" charset="0"/>
              </a:rPr>
              <a:t>Sewell branding integration within the Love Field website and all valet </a:t>
            </a:r>
            <a:r>
              <a:rPr lang="en-US" sz="1400" dirty="0" smtClean="0">
                <a:latin typeface="Helvetica" panose="020B0604020202020204" pitchFamily="34" charset="0"/>
                <a:cs typeface="Helvetica" panose="020B0604020202020204" pitchFamily="34" charset="0"/>
              </a:rPr>
              <a:t>signage</a:t>
            </a:r>
            <a:endParaRPr lang="en-US" dirty="0">
              <a:latin typeface="Helvetica" panose="020B0604020202020204" pitchFamily="34" charset="0"/>
              <a:cs typeface="Helvetica" panose="020B0604020202020204" pitchFamily="34" charset="0"/>
            </a:endParaRPr>
          </a:p>
        </p:txBody>
      </p:sp>
      <p:sp>
        <p:nvSpPr>
          <p:cNvPr id="3" name="TextBox 2"/>
          <p:cNvSpPr txBox="1"/>
          <p:nvPr/>
        </p:nvSpPr>
        <p:spPr>
          <a:xfrm>
            <a:off x="408730" y="6152751"/>
            <a:ext cx="13739949" cy="1936428"/>
          </a:xfrm>
          <a:prstGeom prst="rect">
            <a:avLst/>
          </a:prstGeom>
          <a:noFill/>
        </p:spPr>
        <p:txBody>
          <a:bodyPr wrap="square" rtlCol="0">
            <a:spAutoFit/>
          </a:bodyPr>
          <a:lstStyle/>
          <a:p>
            <a:pPr>
              <a:spcAft>
                <a:spcPts val="700"/>
              </a:spcAft>
            </a:pPr>
            <a:r>
              <a:rPr lang="en-US" sz="1800" b="1" dirty="0">
                <a:solidFill>
                  <a:srgbClr val="42C4DD"/>
                </a:solidFill>
                <a:latin typeface="Helvetica"/>
                <a:cs typeface="Helvetica"/>
              </a:rPr>
              <a:t>Results</a:t>
            </a:r>
          </a:p>
          <a:p>
            <a:r>
              <a:rPr lang="en-US" sz="1400" dirty="0">
                <a:latin typeface="Helvetica" panose="020B0604020202020204" pitchFamily="34" charset="0"/>
                <a:cs typeface="Helvetica" panose="020B0604020202020204" pitchFamily="34" charset="0"/>
              </a:rPr>
              <a:t>The growth in popularity of the Sewell Valet Program has exploded with vehicle usage increasing year over year by </a:t>
            </a:r>
            <a:r>
              <a:rPr lang="en-US" sz="1400" dirty="0" smtClean="0">
                <a:latin typeface="Helvetica" panose="020B0604020202020204" pitchFamily="34" charset="0"/>
                <a:cs typeface="Helvetica" panose="020B0604020202020204" pitchFamily="34" charset="0"/>
              </a:rPr>
              <a:t>97% </a:t>
            </a:r>
            <a:r>
              <a:rPr lang="en-US" sz="1400" dirty="0">
                <a:latin typeface="Helvetica" panose="020B0604020202020204" pitchFamily="34" charset="0"/>
                <a:cs typeface="Helvetica" panose="020B0604020202020204" pitchFamily="34" charset="0"/>
              </a:rPr>
              <a:t>to an average of over </a:t>
            </a:r>
            <a:r>
              <a:rPr lang="en-US" sz="1400" dirty="0" smtClean="0">
                <a:latin typeface="Helvetica" panose="020B0604020202020204" pitchFamily="34" charset="0"/>
                <a:cs typeface="Helvetica" panose="020B0604020202020204" pitchFamily="34" charset="0"/>
              </a:rPr>
              <a:t>5,350 </a:t>
            </a:r>
            <a:r>
              <a:rPr lang="en-US" sz="1400" dirty="0">
                <a:latin typeface="Helvetica" panose="020B0604020202020204" pitchFamily="34" charset="0"/>
                <a:cs typeface="Helvetica" panose="020B0604020202020204" pitchFamily="34" charset="0"/>
              </a:rPr>
              <a:t>vehicles per month. </a:t>
            </a:r>
            <a:r>
              <a:rPr lang="en-US" sz="1400" dirty="0" smtClean="0">
                <a:latin typeface="Helvetica" panose="020B0604020202020204" pitchFamily="34" charset="0"/>
                <a:cs typeface="Helvetica" panose="020B0604020202020204" pitchFamily="34" charset="0"/>
              </a:rPr>
              <a:t>Sewell is driving consumers to their showrooms </a:t>
            </a:r>
            <a:r>
              <a:rPr lang="en-US" sz="1400" dirty="0">
                <a:latin typeface="Helvetica" panose="020B0604020202020204" pitchFamily="34" charset="0"/>
                <a:cs typeface="Helvetica" panose="020B0604020202020204" pitchFamily="34" charset="0"/>
              </a:rPr>
              <a:t>with </a:t>
            </a:r>
            <a:r>
              <a:rPr lang="en-US" sz="1400" dirty="0" smtClean="0">
                <a:latin typeface="Helvetica" panose="020B0604020202020204" pitchFamily="34" charset="0"/>
                <a:cs typeface="Helvetica" panose="020B0604020202020204" pitchFamily="34" charset="0"/>
              </a:rPr>
              <a:t>strategically </a:t>
            </a:r>
            <a:r>
              <a:rPr lang="en-US" sz="1400" dirty="0">
                <a:latin typeface="Helvetica" panose="020B0604020202020204" pitchFamily="34" charset="0"/>
                <a:cs typeface="Helvetica" panose="020B0604020202020204" pitchFamily="34" charset="0"/>
              </a:rPr>
              <a:t>placed branding combined with creative surprise and delight </a:t>
            </a:r>
            <a:r>
              <a:rPr lang="en-US" sz="1400" dirty="0" smtClean="0">
                <a:latin typeface="Helvetica" panose="020B0604020202020204" pitchFamily="34" charset="0"/>
                <a:cs typeface="Helvetica" panose="020B0604020202020204" pitchFamily="34" charset="0"/>
              </a:rPr>
              <a:t>elements. </a:t>
            </a:r>
            <a:r>
              <a:rPr lang="en-US" sz="1400" dirty="0">
                <a:latin typeface="Helvetica" panose="020B0604020202020204" pitchFamily="34" charset="0"/>
                <a:cs typeface="Helvetica" panose="020B0604020202020204" pitchFamily="34" charset="0"/>
              </a:rPr>
              <a:t>“</a:t>
            </a:r>
            <a:r>
              <a:rPr lang="en-US" sz="1400" i="1" dirty="0">
                <a:latin typeface="Helvetica"/>
                <a:cs typeface="Helvetica"/>
              </a:rPr>
              <a:t>Dallas Love Field is very pleased to be working with AMI on the current valet sponsorship program. The Sewell Sponsorship has been very effective for all parties and AMI has done an excellent job managing all aspects of the program and consistently delivers upon commitments that were made to the airport and this important client.” </a:t>
            </a:r>
            <a:r>
              <a:rPr lang="en-US" sz="1400" dirty="0" smtClean="0">
                <a:latin typeface="Helvetica" panose="020B0604020202020204" pitchFamily="34" charset="0"/>
                <a:cs typeface="Helvetica" panose="020B0604020202020204" pitchFamily="34" charset="0"/>
              </a:rPr>
              <a:t> Ross </a:t>
            </a:r>
            <a:r>
              <a:rPr lang="en-US" sz="1400" dirty="0" err="1" smtClean="0">
                <a:latin typeface="Helvetica" panose="020B0604020202020204" pitchFamily="34" charset="0"/>
                <a:cs typeface="Helvetica" panose="020B0604020202020204" pitchFamily="34" charset="0"/>
              </a:rPr>
              <a:t>McKillip</a:t>
            </a:r>
            <a:r>
              <a:rPr lang="en-US" sz="1400" dirty="0" smtClean="0">
                <a:latin typeface="Helvetica" panose="020B0604020202020204" pitchFamily="34" charset="0"/>
                <a:cs typeface="Helvetica" panose="020B0604020202020204" pitchFamily="34" charset="0"/>
              </a:rPr>
              <a:t> – Dallas Love Field - </a:t>
            </a:r>
            <a:r>
              <a:rPr lang="en-US" sz="1400" b="1" dirty="0" smtClean="0">
                <a:latin typeface="Helvetica" panose="020B0604020202020204" pitchFamily="34" charset="0"/>
                <a:cs typeface="Helvetica" panose="020B0604020202020204" pitchFamily="34" charset="0"/>
              </a:rPr>
              <a:t>Mission accomplished. One very busy airport and one very happy client.</a:t>
            </a:r>
            <a:endParaRPr lang="en-US" sz="1400" b="1" dirty="0">
              <a:latin typeface="Helvetica" panose="020B0604020202020204" pitchFamily="34" charset="0"/>
              <a:cs typeface="Helvetica" panose="020B0604020202020204" pitchFamily="34" charset="0"/>
            </a:endParaRPr>
          </a:p>
          <a:p>
            <a:endParaRPr lang="en-US" dirty="0"/>
          </a:p>
        </p:txBody>
      </p:sp>
      <p:pic>
        <p:nvPicPr>
          <p:cNvPr id="4" name="Picture 3" descr="Sewe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213" y="719354"/>
            <a:ext cx="2791507" cy="624261"/>
          </a:xfrm>
          <a:prstGeom prst="rect">
            <a:avLst/>
          </a:prstGeom>
        </p:spPr>
      </p:pic>
    </p:spTree>
    <p:extLst>
      <p:ext uri="{BB962C8B-B14F-4D97-AF65-F5344CB8AC3E}">
        <p14:creationId xmlns:p14="http://schemas.microsoft.com/office/powerpoint/2010/main" val="19719705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mi_logo01(gray)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2545" y="406452"/>
            <a:ext cx="4266136" cy="1100663"/>
          </a:xfrm>
          <a:prstGeom prst="rect">
            <a:avLst/>
          </a:prstGeom>
        </p:spPr>
      </p:pic>
      <p:pic>
        <p:nvPicPr>
          <p:cNvPr id="1027" name="Picture 3" descr="C:\Users\ljasmer\Desktop\Screenshot_2014-12-08-16-39-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5413" y="1678344"/>
            <a:ext cx="3327628" cy="5915784"/>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29" name="Picture 5" descr="C:\Users\ljasmer\Desktop\Umbrella_0215.jpeg"/>
          <p:cNvPicPr>
            <a:picLocks noChangeAspect="1" noChangeArrowheads="1"/>
          </p:cNvPicPr>
          <p:nvPr/>
        </p:nvPicPr>
        <p:blipFill rotWithShape="1">
          <a:blip r:embed="rId4">
            <a:extLst>
              <a:ext uri="{28A0092B-C50C-407E-A947-70E740481C1C}">
                <a14:useLocalDpi xmlns:a14="http://schemas.microsoft.com/office/drawing/2010/main" val="0"/>
              </a:ext>
            </a:extLst>
          </a:blip>
          <a:srcRect l="11673" t="11992" b="9422"/>
          <a:stretch/>
        </p:blipFill>
        <p:spPr bwMode="auto">
          <a:xfrm>
            <a:off x="8575617" y="1678344"/>
            <a:ext cx="2282549" cy="2476143"/>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 name="Picture 2" descr="\\PDX-FCSERVER\FCshare\AMI\Clients\Sewell\Production\Posting_Reports\IMG_15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098" y="4386153"/>
            <a:ext cx="4351452" cy="326358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PDX-FCSERVER\FCshare\AMI\Clients\Sewell\Production\Posting_Reports\Love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098" y="890898"/>
            <a:ext cx="4351452" cy="32635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DX-FCSERVER\FCshare\AMI\Clients\Sewell\Production\Posting_Reports\IMG_1575.JPG"/>
          <p:cNvPicPr>
            <a:picLocks noChangeAspect="1" noChangeArrowheads="1"/>
          </p:cNvPicPr>
          <p:nvPr/>
        </p:nvPicPr>
        <p:blipFill rotWithShape="1">
          <a:blip r:embed="rId7">
            <a:extLst>
              <a:ext uri="{28A0092B-C50C-407E-A947-70E740481C1C}">
                <a14:useLocalDpi xmlns:a14="http://schemas.microsoft.com/office/drawing/2010/main" val="0"/>
              </a:ext>
            </a:extLst>
          </a:blip>
          <a:srcRect l="2635" t="5765" r="7722" b="2613"/>
          <a:stretch/>
        </p:blipFill>
        <p:spPr bwMode="auto">
          <a:xfrm>
            <a:off x="5067764" y="890898"/>
            <a:ext cx="3306434" cy="32635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ljasmer\AppData\Local\Microsoft\Windows\Temporary Internet Files\Content.Outlook\2805LEP6\20150709_145820 (2).jpg"/>
          <p:cNvPicPr>
            <a:picLocks noChangeAspect="1" noChangeArrowheads="1"/>
          </p:cNvPicPr>
          <p:nvPr/>
        </p:nvPicPr>
        <p:blipFill rotWithShape="1">
          <a:blip r:embed="rId8">
            <a:extLst>
              <a:ext uri="{28A0092B-C50C-407E-A947-70E740481C1C}">
                <a14:useLocalDpi xmlns:a14="http://schemas.microsoft.com/office/drawing/2010/main" val="0"/>
              </a:ext>
            </a:extLst>
          </a:blip>
          <a:srcRect l="7548" b="9177"/>
          <a:stretch/>
        </p:blipFill>
        <p:spPr bwMode="auto">
          <a:xfrm>
            <a:off x="4952135" y="4386153"/>
            <a:ext cx="5906031" cy="3263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0458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230</TotalTime>
  <Words>329</Words>
  <Application>Microsoft Macintosh PowerPoint</Application>
  <PresentationFormat>Custom</PresentationFormat>
  <Paragraphs>21</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AMI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Gallipoli</dc:creator>
  <cp:lastModifiedBy>Ross Olson</cp:lastModifiedBy>
  <cp:revision>30</cp:revision>
  <dcterms:created xsi:type="dcterms:W3CDTF">2013-10-17T17:42:25Z</dcterms:created>
  <dcterms:modified xsi:type="dcterms:W3CDTF">2015-07-16T21:35:00Z</dcterms:modified>
</cp:coreProperties>
</file>